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r_fresh_logo.png"/>
          <p:cNvPicPr>
            <a:picLocks noChangeAspect="1"/>
          </p:cNvPicPr>
          <p:nvPr userDrawn="1"/>
        </p:nvPicPr>
        <p:blipFill>
          <a:blip r:embed="rId2" cstate="print"/>
          <a:srcRect l="18885" t="36665" r="16662" b="37776"/>
          <a:stretch>
            <a:fillRect/>
          </a:stretch>
        </p:blipFill>
        <p:spPr>
          <a:xfrm>
            <a:off x="457200" y="6021114"/>
            <a:ext cx="1828800" cy="725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503FFB-78C1-47B0-A89F-8D9F4CE0D56F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73DB92-6086-4FA4-863C-4746244ABA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85800" y="3276600"/>
            <a:ext cx="7854696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en-US" sz="3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Real </a:t>
            </a:r>
            <a:r>
              <a:rPr lang="en-US" sz="3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Estate </a:t>
            </a:r>
            <a:r>
              <a:rPr lang="en-US" sz="3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Professional</a:t>
            </a:r>
            <a:endParaRPr lang="en-US" sz="32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ur_fresh_logo.png"/>
          <p:cNvPicPr>
            <a:picLocks noChangeAspect="1"/>
          </p:cNvPicPr>
          <p:nvPr/>
        </p:nvPicPr>
        <p:blipFill>
          <a:blip r:embed="rId2" cstate="print"/>
          <a:srcRect l="16663" t="34443" r="15551" b="36665"/>
          <a:stretch>
            <a:fillRect/>
          </a:stretch>
        </p:blipFill>
        <p:spPr>
          <a:xfrm>
            <a:off x="2362200" y="762000"/>
            <a:ext cx="4648200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695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4" name="Picture 2" descr="Equipment 4 se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419600" cy="333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412138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UV Light Generators and H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O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humidifiers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1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US patent 7,407,624 B2 and 33 embodiments</a:t>
            </a:r>
          </a:p>
          <a:p>
            <a:r>
              <a:rPr lang="en-US" dirty="0">
                <a:latin typeface="+mj-lt"/>
              </a:rPr>
              <a:t>Field tested 1600+ homes, offices, warehouses, school buildings, vehicles and boats</a:t>
            </a:r>
          </a:p>
          <a:p>
            <a:r>
              <a:rPr lang="en-US" dirty="0">
                <a:latin typeface="+mj-lt"/>
              </a:rPr>
              <a:t>96% of customers surveyed have or intend to recommend the service</a:t>
            </a:r>
          </a:p>
          <a:p>
            <a:pPr lvl="1"/>
            <a:r>
              <a:rPr lang="en-US" dirty="0">
                <a:latin typeface="+mj-lt"/>
              </a:rPr>
              <a:t>Achieved 40% survey returns (J.D. Power gets 25</a:t>
            </a:r>
            <a:r>
              <a:rPr lang="en-US" dirty="0" smtClean="0">
                <a:latin typeface="+mj-lt"/>
              </a:rPr>
              <a:t>%)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6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the Service</a:t>
            </a:r>
          </a:p>
        </p:txBody>
      </p:sp>
      <p:pic>
        <p:nvPicPr>
          <p:cNvPr id="4" name="Content Placeholder 3" descr="DSC05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5029200" cy="3773103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715000" y="1981200"/>
            <a:ext cx="31242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4500 Sq. ft. home</a:t>
            </a:r>
          </a:p>
          <a:p>
            <a:r>
              <a:rPr lang="en-US" dirty="0" smtClean="0">
                <a:latin typeface="+mj-lt"/>
              </a:rPr>
              <a:t>New owner</a:t>
            </a:r>
          </a:p>
          <a:p>
            <a:r>
              <a:rPr lang="en-US" dirty="0" smtClean="0">
                <a:latin typeface="+mj-lt"/>
              </a:rPr>
              <a:t>Severe smoke odor, </a:t>
            </a:r>
          </a:p>
          <a:p>
            <a:r>
              <a:rPr lang="en-US" dirty="0" smtClean="0">
                <a:latin typeface="+mj-lt"/>
              </a:rPr>
              <a:t>Paint out-gassing,</a:t>
            </a:r>
          </a:p>
          <a:p>
            <a:r>
              <a:rPr lang="en-US" dirty="0" smtClean="0">
                <a:latin typeface="+mj-lt"/>
              </a:rPr>
              <a:t>Allergy 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05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" y="59436"/>
            <a:ext cx="8991600" cy="6743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7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and Data Collection</a:t>
            </a:r>
          </a:p>
        </p:txBody>
      </p:sp>
      <p:pic>
        <p:nvPicPr>
          <p:cNvPr id="4" name="Content Placeholder 3" descr="DSC05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3291198" cy="4313237"/>
          </a:xfrm>
          <a:prstGeom prst="rect">
            <a:avLst/>
          </a:prstGeom>
        </p:spPr>
      </p:pic>
      <p:pic>
        <p:nvPicPr>
          <p:cNvPr id="5" name="Picture 4" descr="DSC05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133600"/>
            <a:ext cx="4320589" cy="3240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Placement</a:t>
            </a:r>
          </a:p>
        </p:txBody>
      </p:sp>
      <p:pic>
        <p:nvPicPr>
          <p:cNvPr id="4" name="Content Placeholder 3" descr="DSC05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829745"/>
            <a:ext cx="3276600" cy="2285056"/>
          </a:xfrm>
          <a:prstGeom prst="rect">
            <a:avLst/>
          </a:prstGeom>
        </p:spPr>
      </p:pic>
      <p:pic>
        <p:nvPicPr>
          <p:cNvPr id="5" name="Picture 4" descr="DSC05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828800"/>
            <a:ext cx="3494314" cy="2285999"/>
          </a:xfrm>
          <a:prstGeom prst="rect">
            <a:avLst/>
          </a:prstGeom>
        </p:spPr>
      </p:pic>
      <p:pic>
        <p:nvPicPr>
          <p:cNvPr id="7" name="Picture 6" descr="DSC05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191000"/>
            <a:ext cx="3505200" cy="2421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Typically</a:t>
            </a:r>
          </a:p>
          <a:p>
            <a:pPr lvl="1"/>
            <a:r>
              <a:rPr lang="en-US" dirty="0" smtClean="0">
                <a:latin typeface="+mj-lt"/>
              </a:rPr>
              <a:t>1 hour set up (usually less)</a:t>
            </a:r>
          </a:p>
          <a:p>
            <a:pPr lvl="1"/>
            <a:r>
              <a:rPr lang="en-US" dirty="0" smtClean="0">
                <a:latin typeface="+mj-lt"/>
              </a:rPr>
              <a:t>3 hours treatment</a:t>
            </a:r>
          </a:p>
          <a:p>
            <a:pPr lvl="1"/>
            <a:r>
              <a:rPr lang="en-US" dirty="0" smtClean="0">
                <a:latin typeface="+mj-lt"/>
              </a:rPr>
              <a:t>1 hour tear down, removal, and ‘closing up’ the house</a:t>
            </a:r>
          </a:p>
          <a:p>
            <a:r>
              <a:rPr lang="en-US" dirty="0" smtClean="0">
                <a:latin typeface="+mj-lt"/>
              </a:rPr>
              <a:t>Great for fresh fruits and veggies, house plants, aquariums</a:t>
            </a:r>
          </a:p>
          <a:p>
            <a:r>
              <a:rPr lang="en-US" dirty="0" smtClean="0">
                <a:latin typeface="+mj-lt"/>
              </a:rPr>
              <a:t>Home is immediately ready to occupy – smells fresh and clean, BECAUSE IT IS!</a:t>
            </a:r>
          </a:p>
          <a:p>
            <a:r>
              <a:rPr lang="en-US" dirty="0" smtClean="0">
                <a:latin typeface="+mj-lt"/>
              </a:rPr>
              <a:t>Many people remark it reminds them of laundry hung outside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0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60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49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 smtClean="0"/>
              <a:t>Thank You!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Contact Information:</a:t>
            </a:r>
            <a:br>
              <a:rPr lang="en-US" dirty="0" smtClean="0"/>
            </a:br>
            <a:r>
              <a:rPr lang="en-US" dirty="0" smtClean="0"/>
              <a:t>Iowa 515-777-9208</a:t>
            </a:r>
            <a:br>
              <a:rPr lang="en-US" dirty="0" smtClean="0"/>
            </a:br>
            <a:r>
              <a:rPr lang="en-US" dirty="0" smtClean="0"/>
              <a:t>California 866-873-7374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www.URFresh.com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28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/>
              <a:t>URFresh</a:t>
            </a:r>
            <a:r>
              <a:rPr lang="en-US" sz="6000" dirty="0" smtClean="0"/>
              <a:t> </a:t>
            </a:r>
            <a:r>
              <a:rPr lang="en-US" sz="6000" dirty="0" smtClean="0"/>
              <a:t>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‘</a:t>
            </a:r>
            <a:r>
              <a:rPr lang="en-US" i="1" dirty="0" smtClean="0"/>
              <a:t>We Make Homes Healthier’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509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+mj-lt"/>
                <a:cs typeface="Arial" pitchFamily="34" charset="0"/>
              </a:rPr>
              <a:t>Vision</a:t>
            </a:r>
          </a:p>
          <a:p>
            <a:pPr lvl="1"/>
            <a:r>
              <a:rPr lang="en-US" dirty="0">
                <a:latin typeface="+mj-lt"/>
                <a:cs typeface="Arial" pitchFamily="34" charset="0"/>
              </a:rPr>
              <a:t>To provide the Home Maintenance, Building Service Contracting and eventually the Health Care industry with the most efficient and cost effective biological decontamination process available.</a:t>
            </a:r>
          </a:p>
          <a:p>
            <a:pPr>
              <a:buNone/>
            </a:pPr>
            <a:r>
              <a:rPr lang="en-US" b="1" dirty="0">
                <a:latin typeface="+mj-lt"/>
                <a:cs typeface="Arial" pitchFamily="34" charset="0"/>
              </a:rPr>
              <a:t>Mission</a:t>
            </a:r>
          </a:p>
          <a:p>
            <a:pPr lvl="1"/>
            <a:r>
              <a:rPr lang="en-US" dirty="0">
                <a:latin typeface="+mj-lt"/>
                <a:cs typeface="Arial" pitchFamily="34" charset="0"/>
              </a:rPr>
              <a:t>To improve the quality of life by providing a healthier environment, in an efficient, cost effective, technically sound and environmentally sustainable manner.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Company </a:t>
            </a:r>
            <a:r>
              <a:rPr lang="en-US" sz="3600" dirty="0" smtClean="0"/>
              <a:t>(Since 2001)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9489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110 million homes in the US</a:t>
            </a:r>
            <a:r>
              <a:rPr lang="en-US" sz="2400" baseline="30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50% have at least one occupant whose health is negatively impacted by indoor air pollution, including mold, VOCs and other allergens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 smtClean="0">
                <a:latin typeface="+mj-lt"/>
              </a:rPr>
              <a:t>55 </a:t>
            </a:r>
            <a:r>
              <a:rPr lang="en-US" sz="2400" dirty="0">
                <a:latin typeface="+mj-lt"/>
              </a:rPr>
              <a:t>million potential customers for the </a:t>
            </a:r>
            <a:r>
              <a:rPr lang="en-US" sz="2400" i="1" dirty="0">
                <a:latin typeface="+mj-lt"/>
              </a:rPr>
              <a:t>FreshStart</a:t>
            </a:r>
            <a:r>
              <a:rPr lang="en-US" sz="2400" dirty="0">
                <a:latin typeface="+mj-lt"/>
              </a:rPr>
              <a:t> process</a:t>
            </a:r>
          </a:p>
          <a:p>
            <a:r>
              <a:rPr lang="en-US" sz="2400" dirty="0">
                <a:latin typeface="+mj-lt"/>
              </a:rPr>
              <a:t>17 million Americans with asthma</a:t>
            </a:r>
            <a:r>
              <a:rPr lang="en-US" sz="2400" baseline="30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, with sufferers statistically clustered at 2.2 per household, indicating a potential market of over 8 million homes.</a:t>
            </a:r>
          </a:p>
          <a:p>
            <a:r>
              <a:rPr lang="en-US" sz="2400" dirty="0">
                <a:latin typeface="+mj-lt"/>
              </a:rPr>
              <a:t>5 million businesses with employees</a:t>
            </a:r>
            <a:r>
              <a:rPr lang="en-US" sz="2400" baseline="30000" dirty="0">
                <a:latin typeface="+mj-lt"/>
              </a:rPr>
              <a:t>1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Market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7768" y="5708384"/>
            <a:ext cx="4702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US Census Bureau</a:t>
            </a:r>
          </a:p>
          <a:p>
            <a:r>
              <a:rPr lang="en-US" sz="1400" dirty="0" smtClean="0"/>
              <a:t>2US EPA</a:t>
            </a:r>
          </a:p>
          <a:p>
            <a:r>
              <a:rPr lang="en-US" sz="1400" dirty="0" smtClean="0"/>
              <a:t>3 American Academy Allergy Asthma and Immunology 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6073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Indoor allergens can trigger an asthma attack*</a:t>
            </a:r>
          </a:p>
          <a:p>
            <a:r>
              <a:rPr lang="en-US" dirty="0" smtClean="0">
                <a:latin typeface="+mj-lt"/>
              </a:rPr>
              <a:t>Indoor air quality has 2 to 5 times more impact on your health than outdoor air*</a:t>
            </a:r>
          </a:p>
          <a:p>
            <a:r>
              <a:rPr lang="en-US" dirty="0" smtClean="0">
                <a:latin typeface="+mj-lt"/>
              </a:rPr>
              <a:t>Over 80% of asthma attacks come from dust mite droppings found in the home*</a:t>
            </a:r>
          </a:p>
          <a:p>
            <a:endParaRPr lang="en-US" sz="800" dirty="0" smtClean="0">
              <a:latin typeface="+mj-lt"/>
            </a:endParaRPr>
          </a:p>
          <a:p>
            <a:pPr marL="978408" lvl="3" indent="0">
              <a:buNone/>
            </a:pPr>
            <a:r>
              <a:rPr lang="en-US" dirty="0" smtClean="0">
                <a:latin typeface="+mj-lt"/>
              </a:rPr>
              <a:t> * Henry Fishman, </a:t>
            </a:r>
            <a:r>
              <a:rPr lang="en-US" dirty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.D.</a:t>
            </a:r>
          </a:p>
          <a:p>
            <a:pPr marL="1252728" lvl="4" indent="0">
              <a:buNone/>
            </a:pPr>
            <a:r>
              <a:rPr lang="en-US" dirty="0" err="1" smtClean="0">
                <a:latin typeface="+mj-lt"/>
              </a:rPr>
              <a:t>Diplomate</a:t>
            </a:r>
            <a:r>
              <a:rPr lang="en-US" dirty="0" smtClean="0">
                <a:latin typeface="+mj-lt"/>
              </a:rPr>
              <a:t> American Board of Allergy and Immunology, American Board of Internal Medicine and National Board of Examiners. National host of PBS’s “TV MD” and USA Today’s “Health and Medicine” Internet Doctor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8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Your listing, or the home your client wants to purchase is PERFECT except for the (pick one – or more):</a:t>
            </a:r>
          </a:p>
          <a:p>
            <a:pPr lvl="1"/>
            <a:r>
              <a:rPr lang="en-US" sz="2200" dirty="0" smtClean="0">
                <a:latin typeface="+mj-lt"/>
              </a:rPr>
              <a:t>Pet odors</a:t>
            </a:r>
          </a:p>
          <a:p>
            <a:pPr lvl="1"/>
            <a:r>
              <a:rPr lang="en-US" sz="2200" dirty="0" smtClean="0">
                <a:latin typeface="+mj-lt"/>
              </a:rPr>
              <a:t>Tobacco smoke odors</a:t>
            </a:r>
          </a:p>
          <a:p>
            <a:pPr lvl="1"/>
            <a:r>
              <a:rPr lang="en-US" sz="2200" dirty="0" smtClean="0">
                <a:latin typeface="+mj-lt"/>
              </a:rPr>
              <a:t>Mold</a:t>
            </a:r>
          </a:p>
          <a:p>
            <a:pPr lvl="1"/>
            <a:r>
              <a:rPr lang="en-US" sz="2200" dirty="0" smtClean="0">
                <a:latin typeface="+mj-lt"/>
              </a:rPr>
              <a:t>Musty/Mildew odor</a:t>
            </a:r>
          </a:p>
          <a:p>
            <a:pPr lvl="1"/>
            <a:r>
              <a:rPr lang="en-US" sz="2200" dirty="0" smtClean="0">
                <a:latin typeface="+mj-lt"/>
              </a:rPr>
              <a:t>Strong new paint  and new carpet odors</a:t>
            </a:r>
          </a:p>
          <a:p>
            <a:pPr lvl="1"/>
            <a:r>
              <a:rPr lang="en-US" sz="2200" dirty="0" smtClean="0">
                <a:latin typeface="+mj-lt"/>
              </a:rPr>
              <a:t>Pet dander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8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+mj-lt"/>
              </a:rPr>
              <a:t>With our patented </a:t>
            </a:r>
            <a:r>
              <a:rPr lang="en-US" sz="2400" i="1" dirty="0" smtClean="0">
                <a:latin typeface="+mj-lt"/>
              </a:rPr>
              <a:t>FreshStart </a:t>
            </a:r>
            <a:r>
              <a:rPr lang="en-US" sz="2400" dirty="0" smtClean="0">
                <a:latin typeface="+mj-lt"/>
              </a:rPr>
              <a:t>interior decontamination process, we neutralize and </a:t>
            </a:r>
            <a:r>
              <a:rPr lang="en-US" sz="2400" b="1" i="1" dirty="0" smtClean="0">
                <a:latin typeface="+mj-lt"/>
              </a:rPr>
              <a:t>eliminate the effects </a:t>
            </a:r>
            <a:r>
              <a:rPr lang="en-US" sz="2400" dirty="0" smtClean="0">
                <a:latin typeface="+mj-lt"/>
              </a:rPr>
              <a:t>of:</a:t>
            </a:r>
          </a:p>
          <a:p>
            <a:pPr lvl="1"/>
            <a:r>
              <a:rPr lang="en-US" sz="2200" dirty="0" smtClean="0">
                <a:latin typeface="+mj-lt"/>
              </a:rPr>
              <a:t>Allergens</a:t>
            </a:r>
          </a:p>
          <a:p>
            <a:pPr lvl="1"/>
            <a:r>
              <a:rPr lang="en-US" sz="2200" dirty="0">
                <a:latin typeface="+mj-lt"/>
              </a:rPr>
              <a:t>Surface mold</a:t>
            </a:r>
          </a:p>
          <a:p>
            <a:pPr lvl="1"/>
            <a:r>
              <a:rPr lang="en-US" sz="2200" dirty="0" smtClean="0">
                <a:latin typeface="+mj-lt"/>
              </a:rPr>
              <a:t>Smoke damage, Tobacco smoke, and Pet odors</a:t>
            </a:r>
          </a:p>
          <a:p>
            <a:pPr lvl="1"/>
            <a:r>
              <a:rPr lang="en-US" sz="2200" dirty="0" smtClean="0">
                <a:latin typeface="+mj-lt"/>
              </a:rPr>
              <a:t>Bacteria and Viruses</a:t>
            </a:r>
          </a:p>
          <a:p>
            <a:pPr lvl="1"/>
            <a:r>
              <a:rPr lang="en-US" sz="2200" dirty="0" smtClean="0">
                <a:latin typeface="+mj-lt"/>
              </a:rPr>
              <a:t>Pet dander</a:t>
            </a:r>
          </a:p>
          <a:p>
            <a:pPr lvl="1"/>
            <a:r>
              <a:rPr lang="en-US" sz="2200" dirty="0" smtClean="0">
                <a:latin typeface="+mj-lt"/>
              </a:rPr>
              <a:t>Dust mites</a:t>
            </a:r>
          </a:p>
          <a:p>
            <a:pPr lvl="1"/>
            <a:r>
              <a:rPr lang="en-US" sz="2200" dirty="0" smtClean="0">
                <a:latin typeface="+mj-lt"/>
              </a:rPr>
              <a:t>V.O.C.’s  and New carpet and paint odors</a:t>
            </a:r>
          </a:p>
          <a:p>
            <a:pPr marL="0" indent="0">
              <a:buNone/>
            </a:pPr>
            <a:r>
              <a:rPr lang="en-US" sz="2400" b="1" i="1" dirty="0" smtClean="0">
                <a:latin typeface="+mj-lt"/>
              </a:rPr>
              <a:t>At the molecular level </a:t>
            </a:r>
            <a:r>
              <a:rPr lang="en-US" sz="2400" dirty="0" smtClean="0">
                <a:latin typeface="+mj-lt"/>
              </a:rPr>
              <a:t>to provide a healthier home or work environment</a:t>
            </a:r>
          </a:p>
          <a:p>
            <a:pPr lvl="1"/>
            <a:endParaRPr lang="en-US" sz="22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Help?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1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M</a:t>
            </a:r>
            <a:r>
              <a:rPr lang="en-US" dirty="0" smtClean="0"/>
              <a:t>ean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Potentially:</a:t>
            </a:r>
          </a:p>
          <a:p>
            <a:pPr lvl="1"/>
            <a:r>
              <a:rPr lang="en-US" dirty="0" smtClean="0">
                <a:latin typeface="+mj-lt"/>
              </a:rPr>
              <a:t>Faster home sales</a:t>
            </a:r>
          </a:p>
          <a:p>
            <a:pPr lvl="1"/>
            <a:r>
              <a:rPr lang="en-US" dirty="0" smtClean="0">
                <a:latin typeface="+mj-lt"/>
              </a:rPr>
              <a:t>More home sales</a:t>
            </a:r>
          </a:p>
          <a:p>
            <a:pPr lvl="1"/>
            <a:r>
              <a:rPr lang="en-US" dirty="0" smtClean="0">
                <a:latin typeface="+mj-lt"/>
              </a:rPr>
              <a:t>Less complicated home sales</a:t>
            </a:r>
          </a:p>
          <a:p>
            <a:pPr lvl="1"/>
            <a:r>
              <a:rPr lang="en-US" dirty="0" smtClean="0">
                <a:latin typeface="+mj-lt"/>
              </a:rPr>
              <a:t>Healthier home sales</a:t>
            </a:r>
          </a:p>
          <a:p>
            <a:pPr lvl="1"/>
            <a:r>
              <a:rPr lang="en-US" dirty="0" smtClean="0">
                <a:latin typeface="+mj-lt"/>
              </a:rPr>
              <a:t>Fewer objections/obstacles</a:t>
            </a:r>
          </a:p>
          <a:p>
            <a:pPr lvl="1"/>
            <a:r>
              <a:rPr lang="en-US" dirty="0" smtClean="0">
                <a:latin typeface="+mj-lt"/>
              </a:rPr>
              <a:t>Greater customer satisfaction</a:t>
            </a:r>
          </a:p>
          <a:p>
            <a:pPr lvl="1"/>
            <a:r>
              <a:rPr lang="en-US" dirty="0" smtClean="0">
                <a:latin typeface="+mj-lt"/>
              </a:rPr>
              <a:t>More $$$$$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8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Science – </a:t>
            </a:r>
            <a:r>
              <a:rPr lang="en-US" sz="4000" dirty="0" smtClean="0"/>
              <a:t>Hydroxyl Radicals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u="sng" dirty="0">
                <a:latin typeface="+mj-lt"/>
              </a:rPr>
              <a:t>OH</a:t>
            </a:r>
            <a:r>
              <a:rPr lang="en-US" sz="2400" b="1" u="sng" baseline="30000" dirty="0">
                <a:latin typeface="+mj-lt"/>
              </a:rPr>
              <a:t>-</a:t>
            </a:r>
            <a:r>
              <a:rPr lang="en-US" sz="2400" b="1" u="sng" dirty="0">
                <a:latin typeface="+mj-lt"/>
              </a:rPr>
              <a:t> Production </a:t>
            </a:r>
          </a:p>
          <a:p>
            <a:r>
              <a:rPr lang="en-US" sz="2400" dirty="0" smtClean="0">
                <a:latin typeface="+mj-lt"/>
              </a:rPr>
              <a:t>Naturally in </a:t>
            </a:r>
            <a:r>
              <a:rPr lang="en-US" sz="2400" dirty="0">
                <a:latin typeface="+mj-lt"/>
              </a:rPr>
              <a:t>the atmosphere, by the reaction of </a:t>
            </a:r>
            <a:r>
              <a:rPr lang="en-US" sz="2400" dirty="0" smtClean="0">
                <a:latin typeface="+mj-lt"/>
              </a:rPr>
              <a:t>lightning, oxygen, and water</a:t>
            </a:r>
            <a:r>
              <a:rPr lang="en-US" sz="2400" dirty="0">
                <a:latin typeface="+mj-lt"/>
              </a:rPr>
              <a:t>, </a:t>
            </a:r>
            <a:r>
              <a:rPr lang="en-US" sz="2400" i="1" dirty="0" smtClean="0">
                <a:latin typeface="+mj-lt"/>
              </a:rPr>
              <a:t>(nature’s sanitizers) </a:t>
            </a:r>
            <a:r>
              <a:rPr lang="en-US" sz="2400" dirty="0" smtClean="0">
                <a:latin typeface="+mj-lt"/>
              </a:rPr>
              <a:t>and also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rom </a:t>
            </a:r>
            <a:r>
              <a:rPr lang="en-US" sz="2400" dirty="0">
                <a:latin typeface="+mj-lt"/>
              </a:rPr>
              <a:t>the decomposition of hydrogen peroxide (H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O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 smtClean="0">
                <a:latin typeface="+mj-lt"/>
              </a:rPr>
              <a:t>via </a:t>
            </a:r>
            <a:r>
              <a:rPr lang="en-US" sz="2400" dirty="0">
                <a:latin typeface="+mj-lt"/>
              </a:rPr>
              <a:t>UV light 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Hydroxyl Radicals are “a </a:t>
            </a:r>
            <a:r>
              <a:rPr lang="en-US" sz="2400" dirty="0">
                <a:latin typeface="+mj-lt"/>
              </a:rPr>
              <a:t>molecular </a:t>
            </a:r>
            <a:r>
              <a:rPr lang="en-US" sz="2400" dirty="0" smtClean="0">
                <a:latin typeface="+mj-lt"/>
              </a:rPr>
              <a:t>chainsaw”, deconstructing </a:t>
            </a:r>
            <a:r>
              <a:rPr lang="en-US" sz="2400" dirty="0">
                <a:latin typeface="+mj-lt"/>
              </a:rPr>
              <a:t>carbon and sulfur based </a:t>
            </a:r>
            <a:r>
              <a:rPr lang="en-US" sz="2400" dirty="0" smtClean="0">
                <a:latin typeface="+mj-lt"/>
              </a:rPr>
              <a:t>molecules and turning them into inert carbon and oxygen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0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585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URFresh Overview  ‘We Make Homes Healthier’</vt:lpstr>
      <vt:lpstr>The Company (Since 2001)</vt:lpstr>
      <vt:lpstr>The Market</vt:lpstr>
      <vt:lpstr>One Problem</vt:lpstr>
      <vt:lpstr>Another Problem</vt:lpstr>
      <vt:lpstr>How Can We Help?</vt:lpstr>
      <vt:lpstr>What Does That Mean to You?</vt:lpstr>
      <vt:lpstr>The Science – Hydroxyl Radicals</vt:lpstr>
      <vt:lpstr>The Equipment</vt:lpstr>
      <vt:lpstr>Accomplishments</vt:lpstr>
      <vt:lpstr>Providing the Service</vt:lpstr>
      <vt:lpstr>Slide 13</vt:lpstr>
      <vt:lpstr>Preparation and Data Collection</vt:lpstr>
      <vt:lpstr>Equipment Placement</vt:lpstr>
      <vt:lpstr>Impact</vt:lpstr>
      <vt:lpstr>Questions?</vt:lpstr>
      <vt:lpstr>Thank You!  Contact Information: Iowa 515-777-9208 California 866-873-7374  www.URFresh.com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Dennis</cp:lastModifiedBy>
  <cp:revision>32</cp:revision>
  <dcterms:created xsi:type="dcterms:W3CDTF">2012-06-11T22:22:17Z</dcterms:created>
  <dcterms:modified xsi:type="dcterms:W3CDTF">2014-02-19T19:08:44Z</dcterms:modified>
</cp:coreProperties>
</file>